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9" r:id="rId4"/>
    <p:sldId id="262" r:id="rId5"/>
    <p:sldId id="261" r:id="rId6"/>
    <p:sldId id="263" r:id="rId7"/>
    <p:sldId id="265" r:id="rId8"/>
    <p:sldId id="260" r:id="rId9"/>
    <p:sldId id="264" r:id="rId10"/>
    <p:sldId id="266" r:id="rId11"/>
    <p:sldId id="272" r:id="rId12"/>
    <p:sldId id="267" r:id="rId13"/>
    <p:sldId id="268" r:id="rId14"/>
    <p:sldId id="270" r:id="rId15"/>
    <p:sldId id="269" r:id="rId16"/>
    <p:sldId id="271" r:id="rId1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D1621"/>
    <a:srgbClr val="5B2224"/>
    <a:srgbClr val="893336"/>
    <a:srgbClr val="4412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84" d="100"/>
          <a:sy n="184" d="100"/>
        </p:scale>
        <p:origin x="-112" y="-1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printerSettings" Target="printerSettings/printerSettings1.bin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36345" y="1504889"/>
            <a:ext cx="7772400" cy="1470025"/>
          </a:xfrm>
        </p:spPr>
        <p:txBody>
          <a:bodyPr/>
          <a:lstStyle>
            <a:lvl1pPr>
              <a:defRPr b="1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0" y="6477980"/>
            <a:ext cx="9144000" cy="380020"/>
          </a:xfrm>
          <a:prstGeom prst="rect">
            <a:avLst/>
          </a:prstGeom>
          <a:solidFill>
            <a:srgbClr val="6D1621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smtClean="0"/>
              <a:t>OU Chemistry                                                                                        Group Meeting, </a:t>
            </a:r>
            <a:r>
              <a:rPr lang="en-US" dirty="0" smtClean="0"/>
              <a:t>April 10</a:t>
            </a:r>
            <a:r>
              <a:rPr lang="en-US" baseline="0" dirty="0" smtClean="0"/>
              <a:t>, </a:t>
            </a:r>
            <a:r>
              <a:rPr lang="en-US" baseline="0" dirty="0" smtClean="0"/>
              <a:t>2018</a:t>
            </a:r>
            <a:endParaRPr lang="en-US" dirty="0"/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128281" y="3148088"/>
            <a:ext cx="8953984" cy="0"/>
          </a:xfrm>
          <a:prstGeom prst="line">
            <a:avLst/>
          </a:prstGeom>
          <a:ln>
            <a:solidFill>
              <a:srgbClr val="6D162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16382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7C4D3-B29B-F44E-BA52-274612518349}" type="datetimeFigureOut">
              <a:rPr lang="en-US" smtClean="0"/>
              <a:t>4/10/18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0CA37-B93F-884C-BE65-75363FE0FF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3458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7C4D3-B29B-F44E-BA52-274612518349}" type="datetimeFigureOut">
              <a:rPr lang="en-US" smtClean="0"/>
              <a:t>4/10/18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0CA37-B93F-884C-BE65-75363FE0FF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1681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7C4D3-B29B-F44E-BA52-274612518349}" type="datetimeFigureOut">
              <a:rPr lang="en-US" smtClean="0"/>
              <a:t>4/10/18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0CA37-B93F-884C-BE65-75363FE0FF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0330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7C4D3-B29B-F44E-BA52-274612518349}" type="datetimeFigureOut">
              <a:rPr lang="en-US" smtClean="0"/>
              <a:t>4/10/18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0CA37-B93F-884C-BE65-75363FE0FF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65506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7C4D3-B29B-F44E-BA52-274612518349}" type="datetimeFigureOut">
              <a:rPr lang="en-US" smtClean="0"/>
              <a:t>4/10/18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0CA37-B93F-884C-BE65-75363FE0FF2B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128281" y="980210"/>
            <a:ext cx="8953984" cy="0"/>
          </a:xfrm>
          <a:prstGeom prst="line">
            <a:avLst/>
          </a:prstGeom>
          <a:ln>
            <a:solidFill>
              <a:srgbClr val="6D162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70645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7C4D3-B29B-F44E-BA52-274612518349}" type="datetimeFigureOut">
              <a:rPr lang="en-US" smtClean="0"/>
              <a:t>4/10/18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0CA37-B93F-884C-BE65-75363FE0FF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0570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7C4D3-B29B-F44E-BA52-274612518349}" type="datetimeFigureOut">
              <a:rPr lang="en-US" smtClean="0"/>
              <a:t>4/10/18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0CA37-B93F-884C-BE65-75363FE0FF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1760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7C4D3-B29B-F44E-BA52-274612518349}" type="datetimeFigureOut">
              <a:rPr lang="en-US" smtClean="0"/>
              <a:t>4/10/18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0CA37-B93F-884C-BE65-75363FE0FF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1155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7C4D3-B29B-F44E-BA52-274612518349}" type="datetimeFigureOut">
              <a:rPr lang="en-US" smtClean="0"/>
              <a:t>4/10/18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0CA37-B93F-884C-BE65-75363FE0FF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619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7C4D3-B29B-F44E-BA52-274612518349}" type="datetimeFigureOut">
              <a:rPr lang="en-US" smtClean="0"/>
              <a:t>4/10/18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0CA37-B93F-884C-BE65-75363FE0FF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1483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7C4D3-B29B-F44E-BA52-274612518349}" type="datetimeFigureOut">
              <a:rPr lang="en-US" smtClean="0"/>
              <a:t>4/10/18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0CA37-B93F-884C-BE65-75363FE0FF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4452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3354" y="298242"/>
            <a:ext cx="7637305" cy="6093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9474" y="1183300"/>
            <a:ext cx="8477542" cy="50573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97C4D3-B29B-F44E-BA52-274612518349}" type="datetimeFigureOut">
              <a:rPr lang="en-US" smtClean="0"/>
              <a:t>4/10/18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00C0CA37-B93F-884C-BE65-75363FE0FF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55898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3200" kern="1200">
          <a:solidFill>
            <a:srgbClr val="6D162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Computational Studies of </a:t>
            </a:r>
            <a:r>
              <a:rPr lang="en-US" dirty="0" err="1"/>
              <a:t>P</a:t>
            </a:r>
            <a:r>
              <a:rPr lang="en-US" dirty="0" err="1" smtClean="0"/>
              <a:t>erylene</a:t>
            </a:r>
            <a:r>
              <a:rPr lang="en-US" dirty="0" smtClean="0"/>
              <a:t> </a:t>
            </a:r>
            <a:r>
              <a:rPr lang="en-US" dirty="0" err="1"/>
              <a:t>D</a:t>
            </a:r>
            <a:r>
              <a:rPr lang="en-US" dirty="0" err="1" smtClean="0"/>
              <a:t>iimide</a:t>
            </a:r>
            <a:r>
              <a:rPr lang="en-US" dirty="0" smtClean="0"/>
              <a:t> (PDI) and </a:t>
            </a:r>
            <a:r>
              <a:rPr lang="en-US" dirty="0" err="1" smtClean="0"/>
              <a:t>Dibenzoporphyrins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46556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Effect of Substitution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619" y="1053092"/>
            <a:ext cx="2430675" cy="5268038"/>
          </a:xfrm>
          <a:prstGeom prst="rect">
            <a:avLst/>
          </a:prstGeom>
        </p:spPr>
      </p:pic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6295"/>
              </p:ext>
            </p:extLst>
          </p:nvPr>
        </p:nvGraphicFramePr>
        <p:xfrm>
          <a:off x="3386569" y="1304081"/>
          <a:ext cx="5348305" cy="50170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9661"/>
                <a:gridCol w="1069661"/>
                <a:gridCol w="1069661"/>
                <a:gridCol w="1069661"/>
                <a:gridCol w="1069661"/>
              </a:tblGrid>
              <a:tr h="83617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E</a:t>
                      </a:r>
                      <a:r>
                        <a:rPr lang="en-US" baseline="-25000" dirty="0" err="1" smtClean="0"/>
                        <a:t>ex</a:t>
                      </a:r>
                      <a:endParaRPr lang="en-US" baseline="-25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λ</a:t>
                      </a:r>
                      <a:r>
                        <a:rPr lang="en-US" baseline="-25000" dirty="0" err="1" smtClean="0"/>
                        <a:t>ex</a:t>
                      </a:r>
                      <a:endParaRPr lang="en-US" baseline="-25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HOMO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LUMO</a:t>
                      </a:r>
                      <a:endParaRPr lang="en-US" dirty="0"/>
                    </a:p>
                  </a:txBody>
                  <a:tcPr anchor="ctr"/>
                </a:tc>
              </a:tr>
              <a:tr h="836175">
                <a:tc>
                  <a:txBody>
                    <a:bodyPr/>
                    <a:lstStyle/>
                    <a:p>
                      <a:r>
                        <a:rPr lang="en-US" dirty="0" smtClean="0"/>
                        <a:t>PDI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2.7066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458.1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-0.284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-0.081</a:t>
                      </a:r>
                      <a:endParaRPr lang="en-US" dirty="0"/>
                    </a:p>
                  </a:txBody>
                  <a:tcPr anchor="ctr"/>
                </a:tc>
              </a:tr>
              <a:tr h="836175">
                <a:tc>
                  <a:txBody>
                    <a:bodyPr/>
                    <a:lstStyle/>
                    <a:p>
                      <a:r>
                        <a:rPr lang="en-US" dirty="0" smtClean="0"/>
                        <a:t>PDI-Br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2.7144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456.8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-0.291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-0.085</a:t>
                      </a:r>
                      <a:endParaRPr lang="en-US" dirty="0"/>
                    </a:p>
                  </a:txBody>
                  <a:tcPr anchor="ctr"/>
                </a:tc>
              </a:tr>
              <a:tr h="836175">
                <a:tc>
                  <a:txBody>
                    <a:bodyPr/>
                    <a:lstStyle/>
                    <a:p>
                      <a:r>
                        <a:rPr lang="en-US" dirty="0" smtClean="0"/>
                        <a:t>PDI-CN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2.7003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459.2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-0.301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-0.097</a:t>
                      </a:r>
                      <a:endParaRPr lang="en-US" dirty="0"/>
                    </a:p>
                  </a:txBody>
                  <a:tcPr anchor="ctr"/>
                </a:tc>
              </a:tr>
              <a:tr h="836175">
                <a:tc>
                  <a:txBody>
                    <a:bodyPr/>
                    <a:lstStyle/>
                    <a:p>
                      <a:r>
                        <a:rPr lang="en-US" dirty="0" smtClean="0"/>
                        <a:t>PDI-OH</a:t>
                      </a:r>
                      <a:endParaRPr lang="en-US" baseline="-25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2.6035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476.3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-0.275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-0.077</a:t>
                      </a:r>
                      <a:endParaRPr lang="en-US" dirty="0"/>
                    </a:p>
                  </a:txBody>
                  <a:tcPr anchor="ctr"/>
                </a:tc>
              </a:tr>
              <a:tr h="836175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PDI-NH</a:t>
                      </a:r>
                      <a:r>
                        <a:rPr lang="en-US" baseline="-25000" dirty="0" smtClean="0"/>
                        <a:t>2</a:t>
                      </a:r>
                    </a:p>
                    <a:p>
                      <a:endParaRPr lang="en-US" baseline="-25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2.3570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526.1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-0.260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-0.071</a:t>
                      </a:r>
                      <a:endParaRPr lang="en-US" dirty="0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727006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Dye-Sensitized Solar Cells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2221" y="1207689"/>
            <a:ext cx="4780595" cy="5536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6238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Functionalized Push-Pull </a:t>
            </a:r>
            <a:r>
              <a:rPr lang="en-US" dirty="0" err="1" smtClean="0"/>
              <a:t>Porphyrins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342" y="1135601"/>
            <a:ext cx="7475237" cy="297232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992" y="4107921"/>
            <a:ext cx="8003884" cy="2596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6672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l-GR" dirty="0" smtClean="0"/>
              <a:t>β</a:t>
            </a:r>
            <a:r>
              <a:rPr lang="en-US" dirty="0" smtClean="0"/>
              <a:t>-Functionalized </a:t>
            </a:r>
            <a:r>
              <a:rPr lang="en-US" dirty="0" err="1" smtClean="0"/>
              <a:t>Porphyrins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84300"/>
            <a:ext cx="9144000" cy="408338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507438" y="5937719"/>
            <a:ext cx="61935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Hong Wang et al, JOC, 80, 12076 (2015); PCCP, 19, 13182 (2017).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7348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Functionalized </a:t>
            </a:r>
            <a:r>
              <a:rPr lang="en-US" dirty="0" err="1" smtClean="0"/>
              <a:t>Dibenzoporphyrins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798" y="1046875"/>
            <a:ext cx="8693576" cy="5008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6567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Absorbance/Fluorescence Spectra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673" y="2384941"/>
            <a:ext cx="4248277" cy="308700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4386" y="2289440"/>
            <a:ext cx="4101397" cy="3182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8584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Molecular Orbitals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9822"/>
            <a:ext cx="9144000" cy="5105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2020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18028" y="5291035"/>
            <a:ext cx="354706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err="1">
                <a:solidFill>
                  <a:srgbClr val="FF0000"/>
                </a:solidFill>
              </a:rPr>
              <a:t>Perylene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Diimide</a:t>
            </a:r>
            <a:r>
              <a:rPr lang="en-US" dirty="0">
                <a:solidFill>
                  <a:srgbClr val="FF0000"/>
                </a:solidFill>
              </a:rPr>
              <a:t> </a:t>
            </a:r>
            <a:endParaRPr lang="en-US" dirty="0" smtClean="0">
              <a:solidFill>
                <a:srgbClr val="FF0000"/>
              </a:solidFill>
            </a:endParaRPr>
          </a:p>
          <a:p>
            <a:pPr algn="ctr"/>
            <a:r>
              <a:rPr lang="en-US" dirty="0" smtClean="0"/>
              <a:t>(</a:t>
            </a:r>
            <a:r>
              <a:rPr lang="en-US" dirty="0" err="1" smtClean="0"/>
              <a:t>Pingmei</a:t>
            </a:r>
            <a:r>
              <a:rPr lang="en-US" dirty="0" smtClean="0"/>
              <a:t> Wang and Dan </a:t>
            </a:r>
            <a:r>
              <a:rPr lang="en-US" dirty="0" err="1" smtClean="0"/>
              <a:t>Glatzhofer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485772" y="5288570"/>
            <a:ext cx="277511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β-functionalized </a:t>
            </a:r>
            <a:r>
              <a:rPr lang="en-US" dirty="0" err="1" smtClean="0">
                <a:solidFill>
                  <a:srgbClr val="FF0000"/>
                </a:solidFill>
              </a:rPr>
              <a:t>porphyrins</a:t>
            </a:r>
            <a:endParaRPr lang="en-US" dirty="0" smtClean="0">
              <a:solidFill>
                <a:srgbClr val="FF0000"/>
              </a:solidFill>
            </a:endParaRPr>
          </a:p>
          <a:p>
            <a:pPr algn="ctr"/>
            <a:r>
              <a:rPr lang="en-US" dirty="0" smtClean="0"/>
              <a:t>(Hong Wang, UNT)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4330" y="1219200"/>
            <a:ext cx="1940486" cy="398431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9939" y="1917518"/>
            <a:ext cx="3276600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960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Organic Solar Cells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73200"/>
            <a:ext cx="9144000" cy="3901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180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00FF"/>
                </a:solidFill>
              </a:rPr>
              <a:t>Donors </a:t>
            </a:r>
            <a:r>
              <a:rPr lang="en-US" dirty="0" smtClean="0"/>
              <a:t>and </a:t>
            </a:r>
            <a:r>
              <a:rPr lang="en-US" dirty="0" smtClean="0">
                <a:solidFill>
                  <a:srgbClr val="FF0000"/>
                </a:solidFill>
              </a:rPr>
              <a:t>Acceptors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17" y="3355438"/>
            <a:ext cx="1442221" cy="117698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3503" y="1940992"/>
            <a:ext cx="3280579" cy="274904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8995" y="1940992"/>
            <a:ext cx="3068353" cy="296459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64621" y="4957206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00FF"/>
                </a:solidFill>
              </a:rPr>
              <a:t>P3HT</a:t>
            </a:r>
            <a:endParaRPr lang="en-US" b="1" dirty="0">
              <a:solidFill>
                <a:srgbClr val="0000FF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609729" y="4957206"/>
            <a:ext cx="1286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00FF"/>
                </a:solidFill>
              </a:rPr>
              <a:t>PBDTT-F-TT</a:t>
            </a:r>
            <a:endParaRPr lang="en-US" b="1" dirty="0">
              <a:solidFill>
                <a:srgbClr val="0000FF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893051" y="4916405"/>
            <a:ext cx="9168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PC</a:t>
            </a:r>
            <a:r>
              <a:rPr lang="en-US" b="1" baseline="-25000" dirty="0" smtClean="0">
                <a:solidFill>
                  <a:srgbClr val="FF0000"/>
                </a:solidFill>
              </a:rPr>
              <a:t>61</a:t>
            </a:r>
            <a:r>
              <a:rPr lang="en-US" b="1" dirty="0" smtClean="0">
                <a:solidFill>
                  <a:srgbClr val="FF0000"/>
                </a:solidFill>
              </a:rPr>
              <a:t>BM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866553" y="4905584"/>
            <a:ext cx="51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PDI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72935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Photoactive Layer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46300"/>
            <a:ext cx="9144000" cy="2553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4520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Prevent PDI Aggregation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101" y="1334455"/>
            <a:ext cx="7898558" cy="465785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613719" y="6051287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PCE = 5.5%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43170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Cucurbiturils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453" y="2102536"/>
            <a:ext cx="1981200" cy="2260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553" y="1793315"/>
            <a:ext cx="6377516" cy="324529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231698" y="5216183"/>
            <a:ext cx="691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CB[5]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221933" y="5216183"/>
            <a:ext cx="691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CB[6]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511590" y="5216183"/>
            <a:ext cx="691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CB[7]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15087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CB[10] to Prevent PDI Aggregation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14500"/>
            <a:ext cx="9144000" cy="3413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2564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Ideal Crystalline Structure of Photoactive Layer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14500"/>
            <a:ext cx="9144000" cy="3413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4385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</TotalTime>
  <Words>178</Words>
  <Application>Microsoft Macintosh PowerPoint</Application>
  <PresentationFormat>On-screen Show (4:3)</PresentationFormat>
  <Paragraphs>58</Paragraphs>
  <Slides>16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Office Theme</vt:lpstr>
      <vt:lpstr>Computational Studies of Perylene Diimide (PDI) and Dibenzoporphyrins</vt:lpstr>
      <vt:lpstr>Outline</vt:lpstr>
      <vt:lpstr>Organic Solar Cells</vt:lpstr>
      <vt:lpstr>Donors and Acceptors</vt:lpstr>
      <vt:lpstr>Photoactive Layer</vt:lpstr>
      <vt:lpstr>How to Prevent PDI Aggregation</vt:lpstr>
      <vt:lpstr>Cucurbiturils</vt:lpstr>
      <vt:lpstr>Use CB[10] to Prevent PDI Aggregation</vt:lpstr>
      <vt:lpstr>Ideal Crystalline Structure of Photoactive Layer</vt:lpstr>
      <vt:lpstr>Effect of Substitution</vt:lpstr>
      <vt:lpstr>Dye-Sensitized Solar Cells</vt:lpstr>
      <vt:lpstr>Functionalized Push-Pull Porphyrins</vt:lpstr>
      <vt:lpstr>β-Functionalized Porphyrins</vt:lpstr>
      <vt:lpstr>Functionalized Dibenzoporphyrins</vt:lpstr>
      <vt:lpstr>Absorbance/Fluorescence Spectra</vt:lpstr>
      <vt:lpstr>Molecular Orbitals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Yihan Shao</dc:creator>
  <cp:lastModifiedBy>Yihan Shao</cp:lastModifiedBy>
  <cp:revision>36</cp:revision>
  <dcterms:created xsi:type="dcterms:W3CDTF">2018-02-06T21:28:47Z</dcterms:created>
  <dcterms:modified xsi:type="dcterms:W3CDTF">2018-04-10T22:08:25Z</dcterms:modified>
</cp:coreProperties>
</file>